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60" r:id="rId1"/>
    <p:sldMasterId id="2147483672" r:id="rId2"/>
  </p:sldMasterIdLst>
  <p:notesMasterIdLst>
    <p:notesMasterId r:id="rId33"/>
  </p:notesMasterIdLst>
  <p:handoutMasterIdLst>
    <p:handoutMasterId r:id="rId34"/>
  </p:handoutMasterIdLst>
  <p:sldIdLst>
    <p:sldId id="258" r:id="rId3"/>
    <p:sldId id="260" r:id="rId4"/>
    <p:sldId id="416" r:id="rId5"/>
    <p:sldId id="419" r:id="rId6"/>
    <p:sldId id="411" r:id="rId7"/>
    <p:sldId id="417" r:id="rId8"/>
    <p:sldId id="412" r:id="rId9"/>
    <p:sldId id="420" r:id="rId10"/>
    <p:sldId id="414" r:id="rId11"/>
    <p:sldId id="401" r:id="rId12"/>
    <p:sldId id="402" r:id="rId13"/>
    <p:sldId id="403" r:id="rId14"/>
    <p:sldId id="404" r:id="rId15"/>
    <p:sldId id="406" r:id="rId16"/>
    <p:sldId id="407" r:id="rId17"/>
    <p:sldId id="418" r:id="rId18"/>
    <p:sldId id="421" r:id="rId19"/>
    <p:sldId id="422" r:id="rId20"/>
    <p:sldId id="423" r:id="rId21"/>
    <p:sldId id="424" r:id="rId22"/>
    <p:sldId id="425" r:id="rId23"/>
    <p:sldId id="426" r:id="rId24"/>
    <p:sldId id="427" r:id="rId25"/>
    <p:sldId id="428" r:id="rId26"/>
    <p:sldId id="429" r:id="rId27"/>
    <p:sldId id="261" r:id="rId28"/>
    <p:sldId id="430" r:id="rId29"/>
    <p:sldId id="415" r:id="rId30"/>
    <p:sldId id="410" r:id="rId31"/>
    <p:sldId id="295" r:id="rId32"/>
  </p:sldIdLst>
  <p:sldSz cx="9144000" cy="6858000" type="screen4x3"/>
  <p:notesSz cx="6858000" cy="9144000"/>
  <p:defaultTextStyle>
    <a:defPPr>
      <a:defRPr lang="en-US"/>
    </a:defPPr>
    <a:lvl1pPr marL="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AAB5-BDDD-44BE-92AA-DE534044C671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8485-997E-442A-B5FA-ED7A529AF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8BC2B-F392-4C0D-991A-1183D98B8C0E}" type="datetimeFigureOut">
              <a:rPr lang="en-US" smtClean="0"/>
              <a:t>11/03/2018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EC6F5-410B-43AF-9E19-61014F0E1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696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9"/>
            <a:ext cx="7772400" cy="1199704"/>
          </a:xfrm>
        </p:spPr>
        <p:txBody>
          <a:bodyPr lIns="45705" rIns="45705"/>
          <a:lstStyle>
            <a:lvl1pPr marL="0" marR="63987" indent="0" algn="r">
              <a:buNone/>
              <a:defRPr>
                <a:solidFill>
                  <a:schemeClr val="tx2"/>
                </a:solidFill>
              </a:defRPr>
            </a:lvl1pPr>
            <a:lvl2pPr marL="457049" indent="0" algn="ctr">
              <a:buNone/>
            </a:lvl2pPr>
            <a:lvl3pPr marL="914099" indent="0" algn="ctr">
              <a:buNone/>
            </a:lvl3pPr>
            <a:lvl4pPr marL="1371147" indent="0" algn="ctr">
              <a:buNone/>
            </a:lvl4pPr>
            <a:lvl5pPr marL="1828197" indent="0" algn="ctr">
              <a:buNone/>
            </a:lvl5pPr>
            <a:lvl6pPr marL="2285246" indent="0" algn="ctr">
              <a:buNone/>
            </a:lvl6pPr>
            <a:lvl7pPr marL="2742297" indent="0" algn="ctr">
              <a:buNone/>
            </a:lvl7pPr>
            <a:lvl8pPr marL="3199344" indent="0" algn="ctr">
              <a:buNone/>
            </a:lvl8pPr>
            <a:lvl9pPr marL="3656394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2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033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033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84EC58-E98E-412F-B62D-C9923A7642D6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6990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DAF68E-0751-485C-9E93-D57D217A81E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069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5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09" rIns="91409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75660D-34EF-404B-AA5C-E94C4FDA034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5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33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A3A2D6-A17C-4E45-90EF-2AA7A7D1FD01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78206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3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9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2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914FAF-3BD3-431C-AA27-BC78E3591E7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42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15628F-C6A8-4621-A726-DB48B0389698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47417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35FF12-2002-4C57-AB84-2FF91D65A914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669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3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3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3" y="274323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B8EA32-3CDA-44B4-B4E4-7990D0540205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518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09" tIns="0" rIns="91409" anchor="t"/>
          <a:lstStyle>
            <a:lvl1pPr marL="0" marR="18281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6B51032-9126-4D39-91D1-1CDB4DCC8E9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5" y="6407947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9" tIns="45705" rIns="91409" bIns="45705" anchor="ctr"/>
          <a:lstStyle>
            <a:extLst/>
          </a:lstStyle>
          <a:p>
            <a:pPr defTabSz="917033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774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A3332B-FCDD-4639-AC8F-7342B47ED302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11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6" y="274643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BC8790-D935-4E3E-9B30-1C109CA9CA5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07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8"/>
            <a:ext cx="7772400" cy="1199704"/>
          </a:xfrm>
        </p:spPr>
        <p:txBody>
          <a:bodyPr lIns="45715" rIns="45715"/>
          <a:lstStyle>
            <a:lvl1pPr marL="0" marR="64001" indent="0" algn="r">
              <a:buNone/>
              <a:defRPr>
                <a:solidFill>
                  <a:schemeClr val="tx2"/>
                </a:solidFill>
              </a:defRPr>
            </a:lvl1pPr>
            <a:lvl2pPr marL="457150" indent="0" algn="ctr">
              <a:buNone/>
            </a:lvl2pPr>
            <a:lvl3pPr marL="914300" indent="0" algn="ctr">
              <a:buNone/>
            </a:lvl3pPr>
            <a:lvl4pPr marL="1371449" indent="0" algn="ctr">
              <a:buNone/>
            </a:lvl4pPr>
            <a:lvl5pPr marL="1828599" indent="0" algn="ctr">
              <a:buNone/>
            </a:lvl5pPr>
            <a:lvl6pPr marL="2285749" indent="0" algn="ctr">
              <a:buNone/>
            </a:lvl6pPr>
            <a:lvl7pPr marL="2742899" indent="0" algn="ctr">
              <a:buNone/>
            </a:lvl7pPr>
            <a:lvl8pPr marL="3200048" indent="0" algn="ctr">
              <a:buNone/>
            </a:lvl8pPr>
            <a:lvl9pPr marL="36571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defTabSz="917235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defTabSz="917235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9575BA-B949-4FA4-8ABF-D1AC00ECA8A5}" type="datetime1">
              <a:rPr lang="en-US" smtClean="0"/>
              <a:t>11/03/2018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92553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5903E-55F0-4349-B170-007937E052A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2000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3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30" rIns="9143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F9D9CE-BCF1-47BC-9BAC-FBDFCFD6FBEE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3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6248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4F358B-6464-481B-A51C-B031DE7ED0D4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77927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6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9532D8-A0D3-486A-B0E1-A65940923F4C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71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BCC77-A7CE-4B40-8CCB-CD5B9ACDCFD0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2114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66E3AA-E848-47DD-A3A4-C8FB07855167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870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1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1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1" y="274321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E4FC42-E2C1-43BB-A535-A6D0D7B1E28D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89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30" tIns="0" rIns="91430" anchor="t"/>
          <a:lstStyle>
            <a:lvl1pPr marL="0" marR="18286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A27C39-F619-40DD-8232-B370EB58D10B}" type="datetime1">
              <a:rPr lang="en-US" smtClean="0">
                <a:solidFill>
                  <a:prstClr val="white"/>
                </a:solidFill>
              </a:rPr>
              <a:t>11/03/2018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3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>
            <a:extLst/>
          </a:lstStyle>
          <a:p>
            <a:pPr defTabSz="917235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7594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CD1E66-5BB9-4FF9-BE88-5ADBACDF8C09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4" y="274641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458A2-F773-41AD-8AA7-431594F13898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13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6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9" tIns="45705" rIns="91409" bIns="45705" anchor="t" compatLnSpc="1"/>
          <a:lstStyle>
            <a:extLst/>
          </a:lstStyle>
          <a:p>
            <a:pPr defTabSz="917033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39" y="5791256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09" tIns="45705" rIns="91409" bIns="45705" anchor="ctr" compatLnSpc="1"/>
          <a:lstStyle>
            <a:extLst/>
          </a:lstStyle>
          <a:p>
            <a:pPr algn="ctr" defTabSz="917033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4" y="5787741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41"/>
            <a:ext cx="8229600" cy="1143000"/>
          </a:xfrm>
          <a:prstGeom prst="rect">
            <a:avLst/>
          </a:prstGeom>
        </p:spPr>
        <p:txBody>
          <a:bodyPr vert="horz" lIns="91409" tIns="45705" rIns="91409" bIns="457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09" tIns="45705" rIns="91409" bIns="4570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5" y="6407947"/>
            <a:ext cx="2350681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7"/>
            <a:ext cx="365760" cy="365125"/>
          </a:xfrm>
          <a:prstGeom prst="rect">
            <a:avLst/>
          </a:prstGeom>
        </p:spPr>
        <p:txBody>
          <a:bodyPr vert="horz" lIns="91409" tIns="45705" rIns="91409" bIns="4570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8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640" indent="-255948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586" indent="-22852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252" indent="-22852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23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47" indent="-22852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59967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197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6722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246" indent="-22852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0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2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4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0" tIns="45715" rIns="91430" bIns="45715" anchor="t" compatLnSpc="1"/>
          <a:lstStyle>
            <a:extLst/>
          </a:lstStyle>
          <a:p>
            <a:pPr defTabSz="917235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1" y="5791254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30" tIns="45715" rIns="91430" bIns="45715" anchor="ctr" compatLnSpc="1"/>
          <a:lstStyle>
            <a:extLst/>
          </a:lstStyle>
          <a:p>
            <a:pPr algn="ctr" defTabSz="917235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6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30" tIns="45715" rIns="91430" bIns="4571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 lIns="91430" tIns="45715" rIns="91430" bIns="45715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11/03/2018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3" y="6407945"/>
            <a:ext cx="2350681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lIns="91430" tIns="45715" rIns="91430" bIns="45715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5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20" indent="-256004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23" indent="-228574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441" indent="-228574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874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49" indent="-228574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2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59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174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5749" indent="-228574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24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srgbClr val="0070C0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58" y="2156936"/>
            <a:ext cx="845316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defTabSz="916932"/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4800" b="1" spc="5" dirty="0">
                <a:solidFill>
                  <a:prstClr val="black"/>
                </a:solidFill>
                <a:latin typeface="Arial"/>
                <a:cs typeface="Arial"/>
              </a:rPr>
              <a:t>ậ</a:t>
            </a:r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4800" b="1" spc="14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sz="4800" b="1">
                <a:solidFill>
                  <a:prstClr val="black"/>
                </a:solidFill>
                <a:latin typeface="Arial"/>
                <a:cs typeface="Arial"/>
              </a:rPr>
              <a:t>tr</a:t>
            </a:r>
            <a:r>
              <a:rPr sz="4800" b="1" spc="-15">
                <a:solidFill>
                  <a:prstClr val="black"/>
                </a:solidFill>
                <a:latin typeface="Arial"/>
                <a:cs typeface="Arial"/>
              </a:rPr>
              <a:t>ì</a:t>
            </a:r>
            <a:r>
              <a:rPr sz="4800" b="1" spc="-25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4800" b="1" spc="-3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4800" b="1" spc="13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4800" b="1">
                <a:solidFill>
                  <a:prstClr val="black"/>
                </a:solidFill>
                <a:latin typeface="Arial"/>
                <a:cs typeface="Arial"/>
              </a:rPr>
              <a:t>Cơ Sở Dữ Liệu</a:t>
            </a:r>
            <a:endParaRPr sz="48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69082" y="4294171"/>
            <a:ext cx="5372774" cy="7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Trần Việt Khánh </a:t>
            </a:r>
          </a:p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Trường Cao Đẳng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Lý </a:t>
            </a: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Tự </a:t>
            </a:r>
            <a:r>
              <a:rPr lang="vi-VN" b="1" smtClean="0">
                <a:solidFill>
                  <a:srgbClr val="000099"/>
                </a:solidFill>
                <a:latin typeface="Tahoma"/>
                <a:cs typeface="Tahoma"/>
              </a:rPr>
              <a:t>Trọng</a:t>
            </a:r>
            <a:r>
              <a:rPr lang="en-US" b="1" smtClean="0">
                <a:solidFill>
                  <a:srgbClr val="000099"/>
                </a:solidFill>
                <a:latin typeface="Tahoma"/>
                <a:cs typeface="Tahoma"/>
              </a:rPr>
              <a:t> TP. HCM</a:t>
            </a:r>
            <a:endParaRPr b="1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>
          <a:xfrm>
            <a:off x="5638800" y="6428270"/>
            <a:ext cx="3392325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47800" y="533400"/>
            <a:ext cx="624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Bài Giảng Lý Thuyết</a:t>
            </a:r>
            <a:endParaRPr lang="en-US" sz="5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5: </a:t>
            </a:r>
            <a:r>
              <a:rPr lang="vi-VN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Đối Tượng DataAdapter và DataSet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3348335"/>
            <a:ext cx="8927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CẬP NHẬT NHỮNG THAY ĐỔI VÀO TRONG CƠ SỞ DỮ LIỆU</a:t>
            </a:r>
            <a:endParaRPr lang="vi-VN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79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NỘI DUNG</a:t>
            </a:r>
            <a:endParaRPr lang="vi-VN" sz="320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16504" y="2209800"/>
            <a:ext cx="89274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Mở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đầu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Một số kiến thức của bài học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trước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DataAdapter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ối </a:t>
            </a:r>
            <a:r>
              <a:rPr 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tượng DataSet, DataTable, DataColumn, 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DataRow</a:t>
            </a:r>
          </a:p>
          <a:p>
            <a:pPr marL="514350" indent="-514350">
              <a:buFont typeface="+mj-lt"/>
              <a:buAutoNum type="romanUcPeriod"/>
            </a:pPr>
            <a:endParaRPr lang="en-US" sz="24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romanUcPeriod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6705600" y="642827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21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48987"/>
            <a:ext cx="914400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            Dẫn nhập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0" y="6485367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/>
              <a:t>Hình 1 – Cập nhật thông tin dữ liệu vào cơ sở dữ liệu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410200"/>
            <a:ext cx="601027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914400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Mở đầu </a:t>
            </a:r>
            <a:endParaRPr lang="de-DE" sz="240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Câu hỏi: Khi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chúng ta thao tác trên cơ sở dữ liệu như insert, delete, update, select là chúng ta đã tác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động</a:t>
            </a:r>
            <a:r>
              <a:rPr lang="de-DE" sz="2000" b="1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cập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nhật những thay </a:t>
            </a:r>
            <a:r>
              <a:rPr lang="de-DE" sz="2000" smtClean="0">
                <a:latin typeface="Times New Roman" pitchFamily="18" charset="0"/>
                <a:cs typeface="Times New Roman" pitchFamily="18" charset="0"/>
              </a:rPr>
              <a:t>đổi của dữ liệu </a:t>
            </a:r>
            <a:r>
              <a:rPr lang="de-DE" sz="2000">
                <a:latin typeface="Times New Roman" pitchFamily="18" charset="0"/>
                <a:cs typeface="Times New Roman" pitchFamily="18" charset="0"/>
              </a:rPr>
              <a:t>vào trong cơ sở dữ liệu phải không?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Up-Down Arrow 6"/>
          <p:cNvSpPr/>
          <p:nvPr/>
        </p:nvSpPr>
        <p:spPr>
          <a:xfrm flipH="1">
            <a:off x="4069081" y="4800600"/>
            <a:ext cx="45719" cy="560451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06" y="3533775"/>
            <a:ext cx="91249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9800"/>
            <a:ext cx="9144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val 21"/>
          <p:cNvSpPr/>
          <p:nvPr/>
        </p:nvSpPr>
        <p:spPr>
          <a:xfrm>
            <a:off x="3657600" y="3352800"/>
            <a:ext cx="952500" cy="238125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352800"/>
            <a:ext cx="6096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2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Connection ?</a:t>
            </a:r>
          </a:p>
          <a:p>
            <a:pPr algn="just"/>
            <a:r>
              <a:rPr lang="vi-VN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Vai trò của Connection trong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.NET DataProvider là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tạo kết nối giữa ứng dụng và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cơ sở dữ liệu nguồn,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Connection trong .NET DataProvider chỉ đóng vai trò tạo kênh thông tin giữa ứng dụng và CSDL, không thực hiện các lệnh truy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xuất,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cập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nhật những thay đổi của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dữ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liệu vào trong CSDL.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533400" y="62484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latin typeface="Times New Roman" pitchFamily="18" charset="0"/>
                <a:cs typeface="Times New Roman" pitchFamily="18" charset="0"/>
              </a:rPr>
              <a:t>Hình 2 – Tạo cầu nối giữa giao diện phần mềm với CSDL thông qua Connection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43200"/>
            <a:ext cx="3733799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39961"/>
            <a:ext cx="4876800" cy="360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4152900" y="2971800"/>
            <a:ext cx="723900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-Right Arrow 5"/>
          <p:cNvSpPr/>
          <p:nvPr/>
        </p:nvSpPr>
        <p:spPr>
          <a:xfrm>
            <a:off x="3733800" y="5029200"/>
            <a:ext cx="781050" cy="1996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7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Connection </a:t>
            </a:r>
          </a:p>
          <a:p>
            <a:endParaRPr lang="vi-VN" sz="1200" b="1" smtClean="0"/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Chúng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ta cần khai báo rõ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đối tượng Connection để sử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dụng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với cơ sở dữ liệu SQLServer là SqlConnection. Đối tượng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này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thuộc thư viện SysTem.Data.SqlClient.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SqlConnection được khai báo và sử dụng như sau: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	SqlConnection cn = new SqlConnection(string connectionString);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Ví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dụ :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string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 = "Data Source=.;Initial Catalog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= 			quanlysinhvien;Integrated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Security=True";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SqlConnection cn=new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SqlConnection(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ConnectionString);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cn.Open();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Command ?</a:t>
            </a:r>
          </a:p>
          <a:p>
            <a:pPr algn="just"/>
            <a:r>
              <a:rPr lang="vi-VN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Đối tượng Command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NET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Framework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cho phép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gọi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thi hành trực tiếp những câu lệnh SQL, chẳng hạn như INSERT, SELECT, UPDATE và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DELETE của đối tượng DataAdapter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lên cơ sở dữ liệu nguồn để thêm, chọn, cập nhật và xóa dữ liệu trê</a:t>
            </a:r>
            <a:r>
              <a:rPr lang="en-US"/>
              <a:t>n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CSDL và thi hành những stored procedure trong CSDL.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381000" y="6248400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latin typeface="Times New Roman" pitchFamily="18" charset="0"/>
                <a:cs typeface="Times New Roman" pitchFamily="18" charset="0"/>
              </a:rPr>
              <a:t>Hình 3 - Sử dụng đối tượng Command (lệnh Insert) để thêm thông tin vào CSDL.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590800"/>
            <a:ext cx="5191125" cy="360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90" y="2788860"/>
            <a:ext cx="3574640" cy="2926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3886200" y="3352800"/>
            <a:ext cx="12118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-Right Arrow 14"/>
          <p:cNvSpPr/>
          <p:nvPr/>
        </p:nvSpPr>
        <p:spPr>
          <a:xfrm>
            <a:off x="3562350" y="5105400"/>
            <a:ext cx="781050" cy="1996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179574" y="5867400"/>
            <a:ext cx="28882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990600" y="5251273"/>
            <a:ext cx="1211826" cy="411283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9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/>
              <a:t>Nhắc lại kiến thức bài trước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Khai báo và sử dụng đối tượng Command ?</a:t>
            </a:r>
          </a:p>
          <a:p>
            <a:pPr algn="just"/>
            <a:r>
              <a:rPr lang="vi-VN" sz="2000" smtClean="0">
                <a:latin typeface="Times New Roman" pitchFamily="18" charset="0"/>
                <a:cs typeface="Times New Roman" pitchFamily="18" charset="0"/>
              </a:rPr>
              <a:t>■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Chúng ta cần khai báo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để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sử dụng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đối tượng Command với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cơ sở dữ liệu SQLServer là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SqlCommand.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Đối tượng này thuộc thư viện SysTem.Data.SqlClient.</a:t>
            </a:r>
          </a:p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SqlCommand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được khai báo và sử dụng như sau: 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SqlCommand cmd </a:t>
            </a:r>
            <a:r>
              <a:rPr lang="en-US" sz="2000" b="1">
                <a:latin typeface="Times New Roman" pitchFamily="18" charset="0"/>
                <a:cs typeface="Times New Roman" pitchFamily="18" charset="0"/>
              </a:rPr>
              <a:t>= new </a:t>
            </a: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SqlCommand(string storeProcedure, SqlConnection connection);</a:t>
            </a:r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Ví dụ: Thêm thông tin sinh viên vào cơ sở dữ liệu 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new SqlCommand("sp_ThemSinhVien", cn);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cmd.CommandType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= CommandType.StoredProcedure;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("@hoten",SqlDbType.NVarChar).Value = hoten;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("@gioitinh",SqlDbType.Bit).Value = gioitinh;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("@ngaysinh",SqlDbType.DateTime).Value = ngaysinh;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("@diachi",SqlDbType.NVarChar).Value = diachi;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("@hinhanh", SqlDbType.Image).Value = image;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	cmd.Parameters.Add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("@malop",SqlDbType.NChar).Value = malop;</a:t>
            </a:r>
          </a:p>
          <a:p>
            <a:r>
              <a:rPr lang="en-US" sz="20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           	cmd.ExecuteNonQuery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();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3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 smtClean="0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Đối tượng DataAdapter ?</a:t>
            </a:r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Để lấy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thông tin của các table(bảng)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từ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cơ sở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dữ liệu nguồn về cho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DataSet, DataTable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chúng ta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sử dụng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một đối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tượng trung gian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gọi là DataAdapter.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Chúng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ta có thể thao tác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di chuyển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, thêm, sửa hủy trên các bảng của DataSet và cập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nhật các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thay đổi đó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vào cơ sở </a:t>
            </a:r>
            <a:r>
              <a:rPr lang="en-US" sz="2000">
                <a:latin typeface="Times New Roman" pitchFamily="18" charset="0"/>
                <a:cs typeface="Times New Roman" pitchFamily="18" charset="0"/>
              </a:rPr>
              <a:t>dữ liệu nguồn thông qua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các phương thức SelectCommand, InsertCommand, UpdateCommand, DeleteCommand mà đối tượng DataAdapter này cung cấp.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609600" y="6019800"/>
            <a:ext cx="8305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/>
              <a:t>Hình 4 - Sử dụng DataApter lấy dữ liệu từ CSDL về cho DataSet, DataTable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2" y="3505200"/>
            <a:ext cx="5133975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52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DataAdapter </a:t>
            </a:r>
          </a:p>
          <a:p>
            <a:pPr algn="just"/>
            <a:r>
              <a:rPr lang="vi-VN" smtClean="0"/>
              <a:t>■</a:t>
            </a:r>
            <a:r>
              <a:rPr lang="en-US" smtClean="0"/>
              <a:t> </a:t>
            </a:r>
            <a:r>
              <a:rPr lang="en-US" sz="2000" smtClean="0"/>
              <a:t>C</a:t>
            </a:r>
            <a:r>
              <a:rPr lang="en-US" smtClean="0"/>
              <a:t>húng </a:t>
            </a:r>
            <a:r>
              <a:rPr lang="en-US"/>
              <a:t>ta cần khai báo rõ </a:t>
            </a:r>
            <a:r>
              <a:rPr lang="en-US" smtClean="0"/>
              <a:t>DataAdapter sử </a:t>
            </a:r>
            <a:r>
              <a:rPr lang="en-US"/>
              <a:t>dụng theo Data </a:t>
            </a:r>
            <a:r>
              <a:rPr lang="en-US" smtClean="0"/>
              <a:t>Provider với SQLServer là SqlDataAdapter</a:t>
            </a:r>
            <a:r>
              <a:rPr lang="en-US"/>
              <a:t>. Lớp này </a:t>
            </a:r>
            <a:r>
              <a:rPr lang="en-US" smtClean="0"/>
              <a:t>thuộc thư viện SysTem.Data.SqlClient.</a:t>
            </a:r>
            <a:endParaRPr lang="en-US"/>
          </a:p>
          <a:p>
            <a:endParaRPr lang="en-US" sz="1600" smtClean="0"/>
          </a:p>
          <a:p>
            <a:r>
              <a:rPr lang="en-US" sz="1600" smtClean="0"/>
              <a:t>SqlDataAdapter </a:t>
            </a:r>
            <a:r>
              <a:rPr lang="en-US" sz="1600"/>
              <a:t>có </a:t>
            </a:r>
            <a:r>
              <a:rPr lang="en-US" sz="1600" smtClean="0"/>
              <a:t>các phương thức như sau: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1 : không có đối </a:t>
            </a:r>
            <a:r>
              <a:rPr lang="en-US" sz="1600" smtClean="0"/>
              <a:t>số.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</a:t>
            </a:r>
            <a:r>
              <a:rPr lang="en-US" sz="1600" b="1" smtClean="0"/>
              <a:t>();</a:t>
            </a:r>
          </a:p>
          <a:p>
            <a:r>
              <a:rPr lang="en-US" sz="1600" b="1"/>
              <a:t>	</a:t>
            </a:r>
            <a:r>
              <a:rPr lang="en-US" sz="1600" smtClean="0"/>
              <a:t>Ví dụ: 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 smtClean="0">
                <a:solidFill>
                  <a:srgbClr val="FF0000"/>
                </a:solidFill>
              </a:rPr>
              <a:t>();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2: có một đối </a:t>
            </a:r>
            <a:r>
              <a:rPr lang="en-US" sz="1600" smtClean="0"/>
              <a:t>số là sqlCommand </a:t>
            </a:r>
            <a:r>
              <a:rPr lang="en-US" sz="1600"/>
              <a:t>được khai báo như một </a:t>
            </a:r>
            <a:r>
              <a:rPr lang="en-US" sz="1600" smtClean="0"/>
              <a:t>thuộc tính.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SqlDataAdapter(SqlCommand selectCommand);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 //</a:t>
            </a:r>
            <a:r>
              <a:rPr lang="en-US" sz="1400" smtClean="0"/>
              <a:t>nên sử dụng StoreProcedure</a:t>
            </a:r>
            <a:endParaRPr lang="en-US" sz="1400"/>
          </a:p>
          <a:p>
            <a:r>
              <a:rPr lang="en-US" sz="1600" smtClean="0"/>
              <a:t>	SqlCommand </a:t>
            </a:r>
            <a:r>
              <a:rPr lang="en-US" sz="1600"/>
              <a:t>cmd=new SqlCommand(strSQL,myconnect);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SqlDataAdapter(cmd</a:t>
            </a:r>
            <a:r>
              <a:rPr lang="en-US" sz="1600" smtClean="0">
                <a:solidFill>
                  <a:srgbClr val="FF0000"/>
                </a:solidFill>
              </a:rPr>
              <a:t>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98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b="1" smtClean="0">
                <a:solidFill>
                  <a:srgbClr val="FF0000"/>
                </a:solidFill>
              </a:rPr>
              <a:t>Khởi tạo đối tượng  DataAdapter </a:t>
            </a:r>
          </a:p>
          <a:p>
            <a:endParaRPr lang="vi-VN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smtClean="0"/>
              <a:t>Dạng </a:t>
            </a:r>
            <a:r>
              <a:rPr lang="en-US" sz="1600"/>
              <a:t>3: có hai đối </a:t>
            </a:r>
            <a:r>
              <a:rPr lang="en-US" sz="1600" smtClean="0"/>
              <a:t>số</a:t>
            </a:r>
            <a:r>
              <a:rPr lang="en-US" sz="1600"/>
              <a:t> </a:t>
            </a:r>
            <a:r>
              <a:rPr lang="en-US" sz="1600" smtClean="0"/>
              <a:t>là </a:t>
            </a:r>
            <a:r>
              <a:rPr lang="en-US" sz="1600"/>
              <a:t>một selectCommand và một đối </a:t>
            </a:r>
            <a:r>
              <a:rPr lang="en-US" sz="1600" smtClean="0"/>
              <a:t>tượng SqlConnection.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SqlConnection </a:t>
            </a:r>
            <a:r>
              <a:rPr lang="en-US" sz="1600" i="1" smtClean="0"/>
              <a:t>cn</a:t>
            </a:r>
            <a:r>
              <a:rPr lang="en-US" sz="1600" b="1" smtClean="0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</a:t>
            </a:r>
            <a:r>
              <a:rPr lang="en-US" sz="1600" smtClean="0"/>
              <a:t>”;</a:t>
            </a:r>
            <a:r>
              <a:rPr lang="en-US" sz="1400" smtClean="0"/>
              <a:t>//nên sử dụng StoreProcedure</a:t>
            </a:r>
            <a:endParaRPr lang="en-US" sz="1600"/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</a:t>
            </a:r>
            <a:r>
              <a:rPr lang="en-US" sz="1600" smtClean="0">
                <a:solidFill>
                  <a:srgbClr val="FF0000"/>
                </a:solidFill>
              </a:rPr>
              <a:t>new SqlDataAdapter(strSQL,cn);</a:t>
            </a: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/>
              <a:t>Dạng 4: có hai đối </a:t>
            </a:r>
            <a:r>
              <a:rPr lang="en-US" sz="1600" smtClean="0"/>
              <a:t>số là </a:t>
            </a:r>
            <a:r>
              <a:rPr lang="en-US" sz="1600"/>
              <a:t>một selectCommand và </a:t>
            </a:r>
            <a:r>
              <a:rPr lang="en-US" sz="1600" smtClean="0"/>
              <a:t>một </a:t>
            </a:r>
            <a:r>
              <a:rPr lang="en-US" sz="1600"/>
              <a:t>chuỗi connectionstring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 b="1" smtClean="0"/>
              <a:t>	public </a:t>
            </a:r>
            <a:r>
              <a:rPr lang="en-US" sz="1600" b="1"/>
              <a:t>SqlDataAdapter(string </a:t>
            </a:r>
            <a:r>
              <a:rPr lang="en-US" sz="1600" i="1"/>
              <a:t>selectCommandText</a:t>
            </a:r>
            <a:r>
              <a:rPr lang="en-US" sz="1600" i="1" smtClean="0"/>
              <a:t>, </a:t>
            </a:r>
            <a:r>
              <a:rPr lang="en-US" sz="1600" b="1" smtClean="0"/>
              <a:t>string </a:t>
            </a:r>
            <a:r>
              <a:rPr lang="en-US" sz="1600" i="1"/>
              <a:t>c</a:t>
            </a:r>
            <a:r>
              <a:rPr lang="en-US" sz="1600" i="1" smtClean="0"/>
              <a:t>onnectionstring</a:t>
            </a:r>
            <a:r>
              <a:rPr lang="en-US" sz="1600" b="1"/>
              <a:t>);</a:t>
            </a:r>
            <a:endParaRPr lang="en-US" sz="1600"/>
          </a:p>
          <a:p>
            <a:r>
              <a:rPr lang="en-US" sz="1600" smtClean="0"/>
              <a:t>	Ví </a:t>
            </a:r>
            <a:r>
              <a:rPr lang="en-US" sz="1600"/>
              <a:t>dụ :</a:t>
            </a:r>
          </a:p>
          <a:p>
            <a:r>
              <a:rPr lang="en-US" sz="1600" smtClean="0"/>
              <a:t>	string </a:t>
            </a:r>
            <a:r>
              <a:rPr lang="en-US" sz="1600"/>
              <a:t>strconn=“Intergrated Security=SSPI; Initial </a:t>
            </a:r>
            <a:r>
              <a:rPr lang="en-US" sz="1600" smtClean="0"/>
              <a:t>Catalog=QLBH</a:t>
            </a:r>
            <a:r>
              <a:rPr lang="en-US" sz="1600"/>
              <a:t>; </a:t>
            </a:r>
            <a:endParaRPr lang="en-US" sz="1600" smtClean="0"/>
          </a:p>
          <a:p>
            <a:r>
              <a:rPr lang="en-US" sz="1600" smtClean="0"/>
              <a:t>		Data Source</a:t>
            </a:r>
            <a:r>
              <a:rPr lang="en-US" sz="1600"/>
              <a:t>=(local)”;</a:t>
            </a:r>
          </a:p>
          <a:p>
            <a:r>
              <a:rPr lang="en-US" sz="1600" smtClean="0"/>
              <a:t>	string </a:t>
            </a:r>
            <a:r>
              <a:rPr lang="en-US" sz="1600"/>
              <a:t>strSQL=“select makh, tenkh from khachhang”;</a:t>
            </a:r>
          </a:p>
          <a:p>
            <a:r>
              <a:rPr lang="en-US" sz="1600" smtClean="0"/>
              <a:t>	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da=new </a:t>
            </a:r>
            <a:r>
              <a:rPr lang="en-US" sz="1600">
                <a:solidFill>
                  <a:srgbClr val="FF0000"/>
                </a:solidFill>
              </a:rPr>
              <a:t>SqlDataAdapter(strSQL,strconn);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7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smtClean="0">
                <a:solidFill>
                  <a:srgbClr val="FF0000"/>
                </a:solidFill>
              </a:rPr>
              <a:t>Khái </a:t>
            </a:r>
            <a:r>
              <a:rPr lang="en-US" sz="2400">
                <a:solidFill>
                  <a:srgbClr val="FF0000"/>
                </a:solidFill>
              </a:rPr>
              <a:t>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vi-VN" sz="1200" b="1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b="1" smtClean="0"/>
              <a:t>DataSet: </a:t>
            </a:r>
            <a:r>
              <a:rPr lang="en-US" sz="1600"/>
              <a:t>là một mô hình CSDL quan hệ thu nhỏ nhằm đáp ứng các yêu cầu </a:t>
            </a:r>
            <a:r>
              <a:rPr lang="en-US" sz="1600" smtClean="0"/>
              <a:t>cần thiết của </a:t>
            </a:r>
            <a:r>
              <a:rPr lang="en-US" sz="1600"/>
              <a:t>ứng dụng. DataSet chứa các bảng (DataTable), các quan hệ (DataRelation) và các ràng buộc (Constraint</a:t>
            </a:r>
            <a:r>
              <a:rPr lang="en-US" sz="1600" smtClean="0"/>
              <a:t>). </a:t>
            </a:r>
          </a:p>
          <a:p>
            <a:r>
              <a:rPr lang="en-US" sz="1600" smtClean="0"/>
              <a:t>	DataSet thuộc thư viện sau : </a:t>
            </a:r>
            <a:r>
              <a:rPr lang="en-US" sz="1600" b="1" smtClean="0"/>
              <a:t>System.Data.DataSet</a:t>
            </a:r>
          </a:p>
          <a:p>
            <a:endParaRPr lang="en-US" sz="1600" b="1" smtClean="0"/>
          </a:p>
          <a:p>
            <a:r>
              <a:rPr lang="en-US" sz="1600" b="1">
                <a:solidFill>
                  <a:srgbClr val="FF0000"/>
                </a:solidFill>
              </a:rPr>
              <a:t>	</a:t>
            </a:r>
            <a:r>
              <a:rPr lang="en-US" sz="1600" smtClean="0"/>
              <a:t>Kh</a:t>
            </a:r>
            <a:r>
              <a:rPr lang="vi-VN" sz="1600"/>
              <a:t>ai báo </a:t>
            </a:r>
            <a:r>
              <a:rPr lang="en-US" sz="1600"/>
              <a:t>để sử dung</a:t>
            </a:r>
            <a:r>
              <a:rPr lang="vi-VN" sz="1600"/>
              <a:t>:</a:t>
            </a:r>
          </a:p>
          <a:p>
            <a:r>
              <a:rPr lang="en-US" sz="1600"/>
              <a:t>		</a:t>
            </a:r>
            <a:r>
              <a:rPr lang="en-US" sz="1600" smtClean="0"/>
              <a:t>	DataSet ds </a:t>
            </a:r>
            <a:r>
              <a:rPr lang="en-US" sz="1600"/>
              <a:t>=new DataSet 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	Hoặc</a:t>
            </a:r>
          </a:p>
          <a:p>
            <a:r>
              <a:rPr lang="nn-NO" sz="1600"/>
              <a:t>		</a:t>
            </a:r>
            <a:r>
              <a:rPr lang="en-US" sz="1600"/>
              <a:t> </a:t>
            </a:r>
            <a:r>
              <a:rPr lang="en-US" sz="1600" smtClean="0"/>
              <a:t>	DataSet </a:t>
            </a:r>
            <a:r>
              <a:rPr lang="nn-NO" sz="1600" smtClean="0"/>
              <a:t>ds </a:t>
            </a:r>
            <a:r>
              <a:rPr lang="nn-NO" sz="1600"/>
              <a:t>=new </a:t>
            </a:r>
            <a:r>
              <a:rPr lang="en-US" sz="1600"/>
              <a:t>DataSet </a:t>
            </a:r>
            <a:r>
              <a:rPr lang="nn-NO" sz="1600" smtClean="0"/>
              <a:t>(string dataSetName)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DataTable: </a:t>
            </a:r>
            <a:r>
              <a:rPr lang="en-US" sz="1600" smtClean="0"/>
              <a:t>d</a:t>
            </a:r>
            <a:r>
              <a:rPr lang="vi-VN" sz="1600" smtClean="0"/>
              <a:t>ữ </a:t>
            </a:r>
            <a:r>
              <a:rPr lang="vi-VN" sz="1600"/>
              <a:t>liệu </a:t>
            </a:r>
            <a:r>
              <a:rPr lang="en-US" sz="1600" smtClean="0"/>
              <a:t>của một</a:t>
            </a:r>
            <a:r>
              <a:rPr lang="vi-VN" sz="1600" smtClean="0"/>
              <a:t> </a:t>
            </a:r>
            <a:r>
              <a:rPr lang="vi-VN" sz="1600"/>
              <a:t>bảng trong </a:t>
            </a:r>
            <a:r>
              <a:rPr lang="en-US" sz="1600" smtClean="0"/>
              <a:t>cơ sở</a:t>
            </a:r>
            <a:r>
              <a:rPr lang="vi-VN" sz="1600" smtClean="0"/>
              <a:t> </a:t>
            </a:r>
            <a:r>
              <a:rPr lang="vi-VN" sz="1600"/>
              <a:t>dữ liệu được lấy về và đưa </a:t>
            </a:r>
            <a:r>
              <a:rPr lang="vi-VN" sz="1600" smtClean="0"/>
              <a:t>vào</a:t>
            </a:r>
            <a:r>
              <a:rPr lang="en-US" sz="1600" smtClean="0"/>
              <a:t> DataTable</a:t>
            </a:r>
            <a:r>
              <a:rPr lang="en-US" sz="1600"/>
              <a:t>.</a:t>
            </a:r>
            <a:endParaRPr lang="en-US" sz="1600" smtClean="0"/>
          </a:p>
          <a:p>
            <a:pPr lvl="1"/>
            <a:r>
              <a:rPr lang="en-US" sz="1600" smtClean="0"/>
              <a:t>	DataTable </a:t>
            </a:r>
            <a:r>
              <a:rPr lang="en-US" sz="1600"/>
              <a:t>thuộc thư viện sau : </a:t>
            </a:r>
            <a:r>
              <a:rPr lang="en-US" sz="1600" b="1" smtClean="0"/>
              <a:t>System.Data.DataTable</a:t>
            </a:r>
          </a:p>
          <a:p>
            <a:pPr lvl="1"/>
            <a:endParaRPr lang="en-US" sz="1600" b="1">
              <a:solidFill>
                <a:srgbClr val="FF0000"/>
              </a:solidFill>
            </a:endParaRPr>
          </a:p>
          <a:p>
            <a:r>
              <a:rPr lang="en-US" smtClean="0"/>
              <a:t>	</a:t>
            </a:r>
            <a:r>
              <a:rPr lang="en-US" sz="1600" smtClean="0"/>
              <a:t>Kh</a:t>
            </a:r>
            <a:r>
              <a:rPr lang="vi-VN" sz="1600" smtClean="0"/>
              <a:t>ai </a:t>
            </a:r>
            <a:r>
              <a:rPr lang="vi-VN" sz="1600"/>
              <a:t>báo </a:t>
            </a:r>
            <a:r>
              <a:rPr lang="en-US" sz="1600" smtClean="0"/>
              <a:t>để sử dung</a:t>
            </a:r>
            <a:r>
              <a:rPr lang="vi-VN" sz="1600" smtClean="0"/>
              <a:t>:</a:t>
            </a:r>
            <a:endParaRPr lang="vi-VN" sz="1600"/>
          </a:p>
          <a:p>
            <a:r>
              <a:rPr lang="en-US" sz="1600" smtClean="0"/>
              <a:t>			DataTable dt=new </a:t>
            </a:r>
            <a:r>
              <a:rPr lang="en-US" sz="1600"/>
              <a:t>DataTable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 smtClean="0"/>
              <a:t>	Hoặc</a:t>
            </a:r>
            <a:endParaRPr lang="en-US" sz="1600"/>
          </a:p>
          <a:p>
            <a:r>
              <a:rPr lang="nn-NO" sz="1600" smtClean="0"/>
              <a:t>			DataTable dt=new </a:t>
            </a:r>
            <a:r>
              <a:rPr lang="nn-NO" sz="1600"/>
              <a:t>DataTable(&lt;tên bảng</a:t>
            </a:r>
            <a:r>
              <a:rPr lang="nn-NO" sz="1600" smtClean="0"/>
              <a:t>&gt;);</a:t>
            </a:r>
            <a:endParaRPr lang="en-US" sz="1200">
              <a:solidFill>
                <a:srgbClr val="FF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47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smtClean="0">
                <a:solidFill>
                  <a:srgbClr val="FF0000"/>
                </a:solidFill>
              </a:rPr>
              <a:t>Khái </a:t>
            </a:r>
            <a:r>
              <a:rPr lang="en-US" sz="2400">
                <a:solidFill>
                  <a:srgbClr val="FF0000"/>
                </a:solidFill>
              </a:rPr>
              <a:t>niệm đối tượng DataSet, DataTable, DataColumn, DataRow</a:t>
            </a:r>
            <a:r>
              <a:rPr lang="en-US" sz="2400" b="1" smtClean="0">
                <a:solidFill>
                  <a:srgbClr val="FF0000"/>
                </a:solidFill>
              </a:rPr>
              <a:t> </a:t>
            </a:r>
          </a:p>
          <a:p>
            <a:endParaRPr lang="en-US" sz="24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DataColumn: </a:t>
            </a:r>
            <a:r>
              <a:rPr lang="en-US" sz="1600"/>
              <a:t>là tập hợp </a:t>
            </a:r>
            <a:r>
              <a:rPr lang="en-US" sz="1600" smtClean="0"/>
              <a:t>các cột trong </a:t>
            </a:r>
            <a:r>
              <a:rPr lang="en-US" sz="1600"/>
              <a:t>cấu trúc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r>
              <a:rPr lang="en-US" sz="160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endParaRPr lang="en-US" sz="1600" b="1"/>
          </a:p>
          <a:p>
            <a:endParaRPr lang="en-US" sz="1600" b="1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DataRow: </a:t>
            </a:r>
            <a:r>
              <a:rPr lang="en-US" sz="1600" smtClean="0"/>
              <a:t>là </a:t>
            </a:r>
            <a:r>
              <a:rPr lang="en-US" sz="1600"/>
              <a:t>tập hợp các dòng dữ liệu </a:t>
            </a:r>
            <a:r>
              <a:rPr lang="en-US" sz="1600" smtClean="0"/>
              <a:t>của một </a:t>
            </a:r>
            <a:r>
              <a:rPr lang="en-US" sz="1600"/>
              <a:t>bảng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781300"/>
            <a:ext cx="705802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800600"/>
            <a:ext cx="69246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438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516082"/>
            <a:ext cx="8991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smtClean="0">
                <a:solidFill>
                  <a:srgbClr val="FF0000"/>
                </a:solidFill>
              </a:rPr>
              <a:t>Đưa dữ liệu vào DataSet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/>
              <a:t>  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("sp_LayDSSinhVienTheoLop", 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cmd.Parameters.Add</a:t>
            </a:r>
            <a:r>
              <a:rPr lang="en-US" sz="1600"/>
              <a:t>("@malop", SqlDbType.NVarChar).Value = malop;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/>
              <a:t>Bước 2:</a:t>
            </a:r>
            <a:r>
              <a:rPr lang="en-US" sz="1600"/>
              <a:t> </a:t>
            </a:r>
            <a:r>
              <a:rPr lang="en-US" sz="1600" smtClean="0"/>
              <a:t>Đổ </a:t>
            </a:r>
            <a:r>
              <a:rPr lang="en-US" sz="1600"/>
              <a:t>dữ liệu vào </a:t>
            </a:r>
            <a:r>
              <a:rPr lang="en-US" sz="1600" smtClean="0"/>
              <a:t>DataSet</a:t>
            </a:r>
            <a:endParaRPr lang="en-US" sz="1600"/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 ds </a:t>
            </a:r>
            <a:r>
              <a:rPr lang="en-US" sz="1600"/>
              <a:t>= new </a:t>
            </a:r>
            <a:r>
              <a:rPr lang="en-US" sz="1600" smtClean="0">
                <a:solidFill>
                  <a:srgbClr val="FF0000"/>
                </a:solidFill>
              </a:rPr>
              <a:t>DataSet</a:t>
            </a:r>
            <a:r>
              <a:rPr lang="en-US" sz="1600" smtClean="0"/>
              <a:t>();</a:t>
            </a: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/>
              <a:t>da.Fill(ds);</a:t>
            </a:r>
            <a:endParaRPr lang="en-US" sz="160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328739">
            <a:off x="5831416" y="1726540"/>
            <a:ext cx="3048000" cy="661720"/>
          </a:xfrm>
          <a:prstGeom prst="wedgeEllipseCallout">
            <a:avLst>
              <a:gd name="adj1" fmla="val -41486"/>
              <a:gd name="adj2" fmla="val 8634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object 26"/>
          <p:cNvSpPr txBox="1">
            <a:spLocks noGrp="1"/>
          </p:cNvSpPr>
          <p:nvPr>
            <p:ph type="title"/>
          </p:nvPr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35743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219200"/>
            <a:ext cx="89916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000" smtClean="0">
                <a:solidFill>
                  <a:srgbClr val="FF0000"/>
                </a:solidFill>
              </a:rPr>
              <a:t>Đưa dữ liệu vào DataTable</a:t>
            </a:r>
          </a:p>
          <a:p>
            <a:endParaRPr lang="en-US" sz="2400" smtClean="0">
              <a:solidFill>
                <a:srgbClr val="FF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1: </a:t>
            </a:r>
            <a:r>
              <a:rPr lang="en-US" sz="1600" smtClean="0"/>
              <a:t>Lấy dữ liệu từ nguồn cơ sở dữ liệu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>
              <a:solidFill>
                <a:srgbClr val="FF0000"/>
              </a:solidFill>
            </a:endParaRPr>
          </a:p>
          <a:p>
            <a:r>
              <a:rPr lang="en-US" sz="1600" smtClean="0"/>
              <a:t>	</a:t>
            </a:r>
            <a:r>
              <a:rPr lang="en-US" sz="1600"/>
              <a:t>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 smtClean="0">
                <a:solidFill>
                  <a:srgbClr val="FF0000"/>
                </a:solidFill>
              </a:rPr>
              <a:t> </a:t>
            </a:r>
            <a:r>
              <a:rPr lang="en-US" sz="1600" smtClean="0"/>
              <a:t>cmd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SqlCommand</a:t>
            </a:r>
            <a:r>
              <a:rPr lang="en-US" sz="1600"/>
              <a:t>("sp_LayDanhSachLop",cn);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cmd.CommandType </a:t>
            </a:r>
            <a:r>
              <a:rPr lang="en-US" sz="1600"/>
              <a:t>= CommandType.StoredProcedure;</a:t>
            </a:r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SqlDataAdapter</a:t>
            </a:r>
            <a:r>
              <a:rPr lang="en-US" sz="1600" smtClean="0"/>
              <a:t> da </a:t>
            </a:r>
            <a:r>
              <a:rPr lang="en-US" sz="1600"/>
              <a:t>= new </a:t>
            </a:r>
            <a:r>
              <a:rPr lang="en-US" sz="1600">
                <a:solidFill>
                  <a:srgbClr val="FF0000"/>
                </a:solidFill>
              </a:rPr>
              <a:t>SqlDataAdapter</a:t>
            </a:r>
            <a:r>
              <a:rPr lang="en-US" sz="1600"/>
              <a:t>(cmd</a:t>
            </a:r>
            <a:r>
              <a:rPr lang="en-US" sz="1600" smtClean="0"/>
              <a:t>);</a:t>
            </a:r>
          </a:p>
          <a:p>
            <a:endParaRPr lang="en-US" sz="160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b="1" smtClean="0"/>
              <a:t>Bước 2:</a:t>
            </a:r>
            <a:r>
              <a:rPr lang="en-US" sz="1600" smtClean="0"/>
              <a:t> Đổ dữ liệu vào DataTable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/>
          </a:p>
          <a:p>
            <a:r>
              <a:rPr lang="en-US" sz="1600"/>
              <a:t>               </a:t>
            </a:r>
            <a:r>
              <a:rPr lang="en-US" sz="1600" smtClean="0">
                <a:solidFill>
                  <a:srgbClr val="FF0000"/>
                </a:solidFill>
              </a:rPr>
              <a:t>DataTable</a:t>
            </a:r>
            <a:r>
              <a:rPr lang="en-US" sz="1600" smtClean="0"/>
              <a:t> </a:t>
            </a:r>
            <a:r>
              <a:rPr lang="en-US" sz="1600"/>
              <a:t>dt = new </a:t>
            </a:r>
            <a:r>
              <a:rPr lang="en-US" sz="1600">
                <a:solidFill>
                  <a:srgbClr val="FF0000"/>
                </a:solidFill>
              </a:rPr>
              <a:t>DataTable</a:t>
            </a:r>
            <a:r>
              <a:rPr lang="en-US" sz="1600"/>
              <a:t>();</a:t>
            </a:r>
          </a:p>
          <a:p>
            <a:r>
              <a:rPr lang="en-US" sz="1600"/>
              <a:t>               </a:t>
            </a:r>
            <a:r>
              <a:rPr lang="en-US" sz="1600" smtClean="0"/>
              <a:t>da.Fill(dt</a:t>
            </a:r>
            <a:r>
              <a:rPr lang="en-US" sz="1600"/>
              <a:t>);</a:t>
            </a:r>
            <a:endParaRPr lang="en-US" sz="1600" smtClean="0">
              <a:solidFill>
                <a:srgbClr val="FF0000"/>
              </a:solidFill>
            </a:endParaRPr>
          </a:p>
          <a:p>
            <a:endParaRPr lang="en-US" sz="1600" smtClean="0"/>
          </a:p>
          <a:p>
            <a:endParaRPr lang="en-US" sz="16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 rot="21146512">
            <a:off x="5521661" y="1308585"/>
            <a:ext cx="3048000" cy="661720"/>
          </a:xfrm>
          <a:prstGeom prst="wedgeEllipseCallout">
            <a:avLst>
              <a:gd name="adj1" fmla="val -50178"/>
              <a:gd name="adj2" fmla="val 9227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tx1"/>
                </a:solidFill>
              </a:rPr>
              <a:t>Sử dụng StoreProcedure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object 26"/>
          <p:cNvSpPr txBox="1">
            <a:spLocks/>
          </p:cNvSpPr>
          <p:nvPr/>
        </p:nvSpPr>
        <p:spPr>
          <a:xfrm>
            <a:off x="0" y="33516"/>
            <a:ext cx="9144000" cy="126188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5189449"/>
            <a:r>
              <a:rPr lang="en-US" spc="-25">
                <a:latin typeface="Times New Roman" pitchFamily="18" charset="0"/>
                <a:cs typeface="Times New Roman" pitchFamily="18" charset="0"/>
              </a:rPr>
              <a:t>Bài học hôm nay kiến thức mới</a:t>
            </a:r>
            <a:endParaRPr lang="vi-VN" spc="-25" dirty="0"/>
          </a:p>
        </p:txBody>
      </p:sp>
    </p:spTree>
    <p:extLst>
      <p:ext uri="{BB962C8B-B14F-4D97-AF65-F5344CB8AC3E}">
        <p14:creationId xmlns:p14="http://schemas.microsoft.com/office/powerpoint/2010/main" val="120312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23890"/>
            <a:ext cx="8991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Đầu tiên: sinh viên thiết kế giao diện như hình dưới đây:</a:t>
            </a:r>
            <a:endParaRPr lang="en-US" sz="160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3050"/>
            <a:ext cx="9144000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0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Tiến hành viết code theo các bước sau:</a:t>
            </a:r>
          </a:p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1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tạo kết nối giao diện phần mềm với cơ sở dữ 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liệu.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// Khai báo các đối tượng Connection, Command, DataAdapter để sử dụng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/>
              <a:t>SqlConnection cn;</a:t>
            </a:r>
          </a:p>
          <a:p>
            <a:r>
              <a:rPr lang="en-US" sz="1400"/>
              <a:t>SqlDataAdapter da;</a:t>
            </a:r>
          </a:p>
          <a:p>
            <a:r>
              <a:rPr lang="en-US" sz="1400"/>
              <a:t>SqlCommand cmd;</a:t>
            </a:r>
          </a:p>
          <a:p>
            <a:r>
              <a:rPr lang="en-US" sz="1400"/>
              <a:t> </a:t>
            </a:r>
          </a:p>
          <a:p>
            <a:r>
              <a:rPr lang="en-US" sz="1400"/>
              <a:t>string ConnectionString = "Data Source=.;Initial Catalog=quanlysinhvien;Integrated Security=True";</a:t>
            </a:r>
          </a:p>
          <a:p>
            <a:r>
              <a:rPr lang="en-US" sz="1400"/>
              <a:t>public void 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try</a:t>
            </a:r>
            <a:endParaRPr lang="en-US" sz="1400"/>
          </a:p>
          <a:p>
            <a:r>
              <a:rPr lang="en-US" sz="1400"/>
              <a:t>    </a:t>
            </a:r>
            <a:r>
              <a:rPr lang="en-US" sz="1400" smtClean="0"/>
              <a:t> {</a:t>
            </a:r>
            <a:endParaRPr lang="en-US" sz="1400"/>
          </a:p>
          <a:p>
            <a:r>
              <a:rPr lang="en-US" sz="1400"/>
              <a:t>     	cn = new SqlConnection(ConnectionString);</a:t>
            </a:r>
          </a:p>
          <a:p>
            <a:r>
              <a:rPr lang="en-US" sz="1400"/>
              <a:t>         	cn.Open();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     catch (Exception sqlex)</a:t>
            </a:r>
          </a:p>
          <a:p>
            <a:r>
              <a:rPr lang="en-US" sz="1400"/>
              <a:t>     {</a:t>
            </a:r>
          </a:p>
          <a:p>
            <a:r>
              <a:rPr lang="en-US" sz="1400"/>
              <a:t>     	throw sqlex;</a:t>
            </a:r>
          </a:p>
          <a:p>
            <a:r>
              <a:rPr lang="en-US" sz="1400"/>
              <a:t>     }</a:t>
            </a:r>
          </a:p>
          <a:p>
            <a:r>
              <a:rPr lang="en-US" sz="1400"/>
              <a:t>}</a:t>
            </a:r>
          </a:p>
          <a:p>
            <a:r>
              <a:rPr lang="en-US" sz="1400"/>
              <a:t>public void Disconnect()</a:t>
            </a:r>
          </a:p>
          <a:p>
            <a:r>
              <a:rPr lang="en-US" sz="1400"/>
              <a:t>{</a:t>
            </a:r>
          </a:p>
          <a:p>
            <a:r>
              <a:rPr lang="en-US" sz="1400" smtClean="0"/>
              <a:t>     cn.Close</a:t>
            </a:r>
            <a:r>
              <a:rPr lang="en-US" sz="1400"/>
              <a:t>();</a:t>
            </a:r>
          </a:p>
          <a:p>
            <a:r>
              <a:rPr lang="en-US" sz="1400"/>
              <a:t>}</a:t>
            </a:r>
            <a:endParaRPr lang="en-US" sz="1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33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52600"/>
            <a:ext cx="438315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1787013"/>
            <a:ext cx="4629140" cy="408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Left-Right Arrow 11"/>
          <p:cNvSpPr/>
          <p:nvPr/>
        </p:nvSpPr>
        <p:spPr>
          <a:xfrm>
            <a:off x="4343400" y="4800600"/>
            <a:ext cx="331821" cy="998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461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1 ta được kết quả như hình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9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2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bảng lớp từ CSDL load vào Control lớp trên giao diện phần mềm.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public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Form1()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LoadLop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();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private void LoadLop()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SqlCommand("sp_LayThongTinLop",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 = new SqlDataAdapter(cmd);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DataTable dt = new DataTable();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da.Fill(dt);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cboLop.DisplayMember = "tenlop";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cboLop.ValueMember = "malop";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cboLop.DataSource = dt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;            </a:t>
            </a:r>
            <a:endParaRPr lang="en-US"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809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461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 được kết quả như hình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" y="1752600"/>
            <a:ext cx="5171632" cy="483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211629"/>
            <a:ext cx="373380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7696200" y="1830486"/>
            <a:ext cx="1524000" cy="1446114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/>
          <p:cNvSpPr/>
          <p:nvPr/>
        </p:nvSpPr>
        <p:spPr>
          <a:xfrm>
            <a:off x="6583958" y="4020741"/>
            <a:ext cx="60821" cy="111524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Left Arrow 18"/>
          <p:cNvSpPr/>
          <p:nvPr/>
        </p:nvSpPr>
        <p:spPr>
          <a:xfrm>
            <a:off x="2057401" y="2363451"/>
            <a:ext cx="5784280" cy="1511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517457" y="1981200"/>
            <a:ext cx="873938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740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lấy thông tin dữ liệu trên Form và lưu hình ảnh vào thư mục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Images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LayDuLieuTuForm()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hoten = txtHoTen.Text;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gioitinh = cboGioiTinh.SelectedIndex;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ngaysinh = DateTime.Parse(dtNgaySinh.Text);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diachi = txtDiaChi.Text;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malop = cboLop.SelectedValue.ToString() 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}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LuuHinh()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//saveFile.FileName = txtHinhAnh.Text;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string duongDanHinh = Application.StartupPath + @"\Images\";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switch (openFile.FilterIndex)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1: // nếu là jpg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()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		+@"\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Images\" + txtHinhAnh.Text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2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System.Drawing.Imaging.ImageFormat.Jpeg);</a:t>
            </a:r>
          </a:p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2: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+@"\Images\" + txtHinhAnh.Text, System.Drawing.Imaging.ImageFormat.Bmp);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3: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System.Drawing.Imaging.ImageFormat.Gif);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case 4: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picHinhAnh.Image.Save(System.IO.Directory.GetCurrentDirectory() + @"\Images\" + txtHinhAnh.Text, System.Drawing.Imaging.ImageFormat.Png);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        break;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} 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}</a:t>
            </a:r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024890"/>
            <a:ext cx="8991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private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void btnBrowse_Click(object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openFile.InitialDirectory = @"C:";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openFile.FileName = "";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openFile.Filter = "All files(*.*)|*.*";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//openFile.FilterIndex = 1;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openFile.RestoreDirectory = true;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openFile.ShowDialog();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if (openFile.FileName != "")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{ 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txtHinhAnh.Text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openFile.SafeFileName.Substring(openFile.SafeFileName.LastIndexOf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(@"\") + 1);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picHinhAnh.Image = Image.FromFile(openFile.FileName);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//Read jpg into file stream, and from there into Byte array.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FileStream fsFile = new FileStream(openFile.FileName, FileMode.Open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FileAccess.Read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image = new Byte[fsFile.Length];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fsFile.Read(image, 0, image.Length);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    fsFile.Close();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}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47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1" y="1219200"/>
            <a:ext cx="87927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thư mục Images của ứng dụng phần mềm có các hình ảnh được lưu </a:t>
            </a:r>
          </a:p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 hình bên dưới: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5" y="2057399"/>
            <a:ext cx="9148835" cy="432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61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cho nút Nhập để cập nhật thông tin dữ liệu vào trong cơ sở dữ liệu.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private void btnNhap_Click(object sender, EventArgs e)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{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LayDuLieuTuForm();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LuuHinh();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 = new SqlCommand("sp_ThemSinhVien", cn);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cmd.CommandType = CommandType.StoredProcedure;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cmd.Parameters.Add("@hoten",SqlDbType.NVarChar).Value = hoten;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cmd.Parameters.Add("@gioitinh",SqlDbType.Bit).Value = gioitinh;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cmd.Parameters.Add("@ngaysinh",SqlDbType.DateTime).Value = ngaysinh;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cmd.Parameters.Add("@diachi",SqlDbType.NVarChar).Value = diachi;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cmd.Parameters.Add("@hinhanh", SqlDbType.Image).Value = image;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cmd.Parameters.Add("@malop",SqlDbType.NChar).Value = malop;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cmd.ExecuteNonQuery();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Disconnect();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    LoadSinhVienLenLuoi(malop);</a:t>
            </a:r>
          </a:p>
          <a:p>
            <a:r>
              <a:rPr lang="en-US">
                <a:latin typeface="Times New Roman" pitchFamily="18" charset="0"/>
                <a:cs typeface="Times New Roman" pitchFamily="18" charset="0"/>
              </a:rPr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17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bước 4 ta được kết quả như hình:</a:t>
            </a:r>
            <a:endParaRPr lang="en-US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2600"/>
            <a:ext cx="48006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0" y="5257800"/>
            <a:ext cx="68199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1752600" y="3124200"/>
            <a:ext cx="862781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276600"/>
            <a:ext cx="609600" cy="196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752599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al 18"/>
          <p:cNvSpPr/>
          <p:nvPr/>
        </p:nvSpPr>
        <p:spPr>
          <a:xfrm>
            <a:off x="6400800" y="2362200"/>
            <a:ext cx="1066800" cy="38100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4804791" y="2552699"/>
            <a:ext cx="829818" cy="190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6574871" y="4267200"/>
            <a:ext cx="54529" cy="914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74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Viết code để lấy thông tin sinh viên từ CSDL load lên DataGridView trên giao diện phần mềm</a:t>
            </a:r>
            <a:r>
              <a:rPr lang="en-US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7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/>
              <a:t> </a:t>
            </a:r>
            <a:r>
              <a:rPr lang="en-US" smtClean="0"/>
              <a:t>       </a:t>
            </a:r>
          </a:p>
          <a:p>
            <a:r>
              <a:rPr lang="en-US"/>
              <a:t> </a:t>
            </a:r>
            <a:r>
              <a:rPr lang="en-US" smtClean="0"/>
              <a:t>       private </a:t>
            </a:r>
            <a:r>
              <a:rPr lang="en-US"/>
              <a:t>void LoadSinhVienLenLuoi(string strMaLop)</a:t>
            </a:r>
          </a:p>
          <a:p>
            <a:r>
              <a:rPr lang="en-US"/>
              <a:t>        {</a:t>
            </a:r>
          </a:p>
          <a:p>
            <a:r>
              <a:rPr lang="en-US"/>
              <a:t>            Connect();            </a:t>
            </a:r>
          </a:p>
          <a:p>
            <a:r>
              <a:rPr lang="en-US"/>
              <a:t>            cmd = new SqlCommand("sp_LayThongTinSinhVienTheLop",cn);</a:t>
            </a:r>
          </a:p>
          <a:p>
            <a:r>
              <a:rPr lang="en-US"/>
              <a:t>            cmd.CommandType = CommandType.StoredProcedure;</a:t>
            </a:r>
          </a:p>
          <a:p>
            <a:r>
              <a:rPr lang="en-US"/>
              <a:t>            cmd.Parameters.Add("@malop", SqlDbType.NChar).Value = strMaLop;</a:t>
            </a:r>
          </a:p>
          <a:p>
            <a:r>
              <a:rPr lang="en-US"/>
              <a:t>            da = new SqlDataAdapter(cmd);</a:t>
            </a:r>
          </a:p>
          <a:p>
            <a:r>
              <a:rPr lang="en-US"/>
              <a:t>            DataSet ds = new DataSet();</a:t>
            </a:r>
          </a:p>
          <a:p>
            <a:r>
              <a:rPr lang="en-US"/>
              <a:t>            da.Fill(ds);</a:t>
            </a:r>
          </a:p>
          <a:p>
            <a:r>
              <a:rPr lang="en-US"/>
              <a:t> </a:t>
            </a:r>
          </a:p>
          <a:p>
            <a:r>
              <a:rPr lang="en-US"/>
              <a:t>            dgridSinhVien.DataSource = ds.Tables[0].DefaultView;</a:t>
            </a:r>
          </a:p>
          <a:p>
            <a:r>
              <a:rPr lang="en-US"/>
              <a:t>            </a:t>
            </a:r>
          </a:p>
          <a:p>
            <a:r>
              <a:rPr lang="en-US"/>
              <a:t>            Disconnect();</a:t>
            </a:r>
          </a:p>
          <a:p>
            <a:r>
              <a:rPr lang="en-US"/>
              <a:t>        }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2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95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1143000"/>
            <a:ext cx="899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Kết thúc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bước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 được kết quả như hình:</a:t>
            </a:r>
          </a:p>
          <a:p>
            <a:pPr algn="just"/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090" y="5257800"/>
            <a:ext cx="68199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>
          <a:xfrm>
            <a:off x="2438400" y="5486400"/>
            <a:ext cx="6629400" cy="57626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505190" cy="249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al 18"/>
          <p:cNvSpPr/>
          <p:nvPr/>
        </p:nvSpPr>
        <p:spPr>
          <a:xfrm>
            <a:off x="7620001" y="1295399"/>
            <a:ext cx="1524000" cy="2055715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6583958" y="4020741"/>
            <a:ext cx="60821" cy="111524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 rot="19531940" flipV="1">
            <a:off x="4971111" y="2740213"/>
            <a:ext cx="3106357" cy="15477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9085"/>
            <a:ext cx="5112386" cy="366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itle 3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1143000"/>
          </a:xfrm>
        </p:spPr>
        <p:txBody>
          <a:bodyPr>
            <a:noAutofit/>
          </a:bodyPr>
          <a:lstStyle/>
          <a:p>
            <a:pPr algn="just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Hướng dẫn các bước lập trình cập nhật những thay đổi của dữ liệu vào trong cơ sở dữ liệu.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17457" y="1981200"/>
            <a:ext cx="873938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152400" y="3427314"/>
            <a:ext cx="5047580" cy="916086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0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8" grpId="0" animBg="1"/>
      <p:bldP spid="12" grpId="0" animBg="1"/>
      <p:bldP spid="4" grpId="0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76200" y="990600"/>
            <a:ext cx="8991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smtClean="0"/>
          </a:p>
          <a:p>
            <a:r>
              <a:rPr lang="en-US" sz="2400" b="1" smtClean="0"/>
              <a:t>Sinh viên chọn thực </a:t>
            </a:r>
            <a:r>
              <a:rPr lang="en-US" sz="2400" b="1" smtClean="0"/>
              <a:t>hiện xây dựng ứng dụng phần mềm </a:t>
            </a:r>
            <a:r>
              <a:rPr lang="en-US" sz="2400" b="1" smtClean="0"/>
              <a:t>một trong ba bài tập </a:t>
            </a:r>
            <a:r>
              <a:rPr lang="en-US" sz="2400" b="1" smtClean="0"/>
              <a:t>sau:</a:t>
            </a:r>
            <a:endParaRPr lang="en-US" sz="2400" b="1" smtClean="0"/>
          </a:p>
          <a:p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 smtClean="0"/>
              <a:t>Qu</a:t>
            </a:r>
            <a:r>
              <a:rPr lang="vi-VN" sz="2400" smtClean="0"/>
              <a:t>ả</a:t>
            </a:r>
            <a:r>
              <a:rPr lang="vi-VN" sz="2400" b="1" smtClean="0"/>
              <a:t>n </a:t>
            </a:r>
            <a:r>
              <a:rPr lang="vi-VN" sz="2400" b="1"/>
              <a:t>lý H</a:t>
            </a:r>
            <a:r>
              <a:rPr lang="vi-VN" sz="2400"/>
              <a:t>ọ</a:t>
            </a:r>
            <a:r>
              <a:rPr lang="vi-VN" sz="2400" b="1"/>
              <a:t>c </a:t>
            </a:r>
            <a:r>
              <a:rPr lang="vi-VN" sz="2400" b="1" smtClean="0"/>
              <a:t>sinh</a:t>
            </a:r>
            <a:endParaRPr lang="en-US" sz="2400" b="1" smtClean="0"/>
          </a:p>
          <a:p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smtClean="0"/>
              <a:t>Quản lý Khách sạn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vi-VN" sz="2400" b="1"/>
              <a:t>Qu</a:t>
            </a:r>
            <a:r>
              <a:rPr lang="vi-VN" sz="2400"/>
              <a:t>ả</a:t>
            </a:r>
            <a:r>
              <a:rPr lang="vi-VN" sz="2400" b="1"/>
              <a:t>n lý th</a:t>
            </a:r>
            <a:r>
              <a:rPr lang="vi-VN" sz="2400"/>
              <a:t>ư </a:t>
            </a:r>
            <a:r>
              <a:rPr lang="vi-VN" sz="2400" b="1" smtClean="0"/>
              <a:t>vi</a:t>
            </a:r>
            <a:r>
              <a:rPr lang="vi-VN" sz="2400" smtClean="0"/>
              <a:t>ệ</a:t>
            </a:r>
            <a:r>
              <a:rPr lang="vi-VN" sz="2400" b="1" smtClean="0"/>
              <a:t>n</a:t>
            </a:r>
            <a:endParaRPr lang="en-US" sz="2400" b="1" smtClean="0"/>
          </a:p>
          <a:p>
            <a:pPr marL="342900" indent="-342900">
              <a:buFont typeface="Arial" pitchFamily="34" charset="0"/>
              <a:buChar char="•"/>
            </a:pPr>
            <a:endParaRPr lang="en-US" sz="2400" b="1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u="sng" smtClean="0"/>
              <a:t>Chú ý: </a:t>
            </a:r>
            <a:r>
              <a:rPr lang="en-US" sz="2400" b="1" smtClean="0"/>
              <a:t> Phần mô tả của từng bài tập đã được nêu trong danh sách đề tài.</a:t>
            </a:r>
            <a:endParaRPr lang="en-US" sz="2400" b="1" u="sng"/>
          </a:p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93319" y="6477000"/>
            <a:ext cx="2350681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13" name="object 26"/>
          <p:cNvSpPr txBox="1">
            <a:spLocks noGrp="1"/>
          </p:cNvSpPr>
          <p:nvPr>
            <p:ph type="title"/>
          </p:nvPr>
        </p:nvSpPr>
        <p:spPr>
          <a:xfrm>
            <a:off x="0" y="272787"/>
            <a:ext cx="9143990" cy="6309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4025"/>
            <a:r>
              <a:rPr lang="en-US" spc="-25" smtClean="0"/>
              <a:t>Bài tập về nhà</a:t>
            </a:r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5561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0908" y="2967335"/>
            <a:ext cx="826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Cảm Ơn Đã Lắng Nghe !</a:t>
            </a:r>
            <a:endParaRPr lang="en-US" sz="5400" b="1" cap="none" spc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2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1837</Words>
  <Application>Microsoft Office PowerPoint</Application>
  <PresentationFormat>On-screen Show (4:3)</PresentationFormat>
  <Paragraphs>353</Paragraphs>
  <Slides>30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Concourse</vt:lpstr>
      <vt:lpstr>1_Concourse</vt:lpstr>
      <vt:lpstr>PowerPoint Presentation</vt:lpstr>
      <vt:lpstr>PowerPoint Presentation</vt:lpstr>
      <vt:lpstr>PowerPoint Presentation</vt:lpstr>
      <vt:lpstr>            Dẫn nhập</vt:lpstr>
      <vt:lpstr>Nhắc lại kiến thức bài trước</vt:lpstr>
      <vt:lpstr>Nhắc lại kiến thức bài trước</vt:lpstr>
      <vt:lpstr>Nhắc lại kiến thức bài trước</vt:lpstr>
      <vt:lpstr>Nhắc lại kiến thức bài trước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Bài học hôm nay kiến thức mới</vt:lpstr>
      <vt:lpstr>PowerPoint Presentation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Hướng dẫn các bước lập trình cập nhật những thay đổi của dữ liệu vào trong cơ sở dữ liệu.</vt:lpstr>
      <vt:lpstr>Bài tập về nhà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Viet Khanh</dc:creator>
  <cp:lastModifiedBy>Khanh</cp:lastModifiedBy>
  <cp:revision>227</cp:revision>
  <dcterms:created xsi:type="dcterms:W3CDTF">2016-03-14T21:18:56Z</dcterms:created>
  <dcterms:modified xsi:type="dcterms:W3CDTF">2018-03-11T09:04:44Z</dcterms:modified>
</cp:coreProperties>
</file>